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96" r:id="rId5"/>
    <p:sldId id="299" r:id="rId6"/>
    <p:sldId id="298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307" r:id="rId15"/>
    <p:sldId id="308" r:id="rId16"/>
    <p:sldId id="309" r:id="rId17"/>
    <p:sldId id="310" r:id="rId18"/>
    <p:sldId id="311" r:id="rId19"/>
    <p:sldId id="31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r. Tariq Mahmood / Associate Professor and Program Coordinator MS (CS) and MS (DS) Programs" initials="DTM/APaPCM(aM(P" lastIdx="2" clrIdx="0">
    <p:extLst>
      <p:ext uri="{19B8F6BF-5375-455C-9EA6-DF929625EA0E}">
        <p15:presenceInfo xmlns:p15="http://schemas.microsoft.com/office/powerpoint/2012/main" userId="S::tmahmood@iba.edu.pk::d72e3cef-2570-472a-a5f8-82c6a0c6264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CD07F-92E0-4B42-A7A1-C27F727F88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DF02F8-52CC-4A1F-A869-C13C1D085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34946-DC85-4339-9BC4-3E623B99A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EFA79-8810-4C3C-86F2-79DACC9012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7E1E3-8F33-456C-AE12-D75696547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435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21737-A908-42F8-9281-637DE0C11D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08EEEC-8AF9-4469-BA12-2231E1963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B94274-4023-4166-9FEB-C4E64EB76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3BBAE-D49A-4091-8B27-C3BF9AA3F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9219C5-01DE-4986-AAD1-6ACBA9790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085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5F5740A-FE62-4EC0-A5C0-7EC283B3DE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07DCA4-73A5-42EA-A26E-900E1E3FC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C3CBB8-A938-4AC5-9565-3428BBA49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03B747-DF72-41B5-9AF4-F89B0A85FF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34F75-9A53-4AF0-9E0A-0430A05B2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48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CEEAD3-63FF-4D13-A655-913CFB795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CA040A-6F01-46A5-8A1C-14689ED6F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26C9B9-D1E5-465E-87CB-E7DFEEFF0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CAAC1-1522-4C6C-871A-1EE2EEBB2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098B7-A4A4-4C06-9D65-484D08689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026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139B0D-FE5E-4434-84D8-8938DF834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D5A1E8-0DF4-440D-8004-2C3519BBB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B5605-77E2-45D3-972F-107E7F1F4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1AE897-1E56-404A-BBAE-EA9A0F665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E1D65-9E5E-47BD-84DA-F5BDCB90D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80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17BB2-DDC2-495A-9455-E55A9E9FC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9822D9-1A91-4386-9B5E-42E7E8523B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B4F56B-7938-4500-8AF0-F30492E97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4A7F2A-24EA-4E47-84DD-5A3A83507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831B47-C61E-4B7B-B50A-3F8EE9072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3B30F7-F15F-4FCC-808B-2391009B4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168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00CAB-775A-4130-9BBF-98737E462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C07FC-A3C0-4891-957F-D0B5BCBA6E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6FB4AB-00C8-43C2-B1F4-8CEFBF6814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249659-566B-4B53-BE35-7617920ACF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49654E-5721-483F-86A5-D2817345A9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4F4472-DBA1-4744-9FE0-93B440809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68D7EAF-69B9-4AE4-A687-714C5308F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98DA6C-9913-45B4-A939-D8F13C5F0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801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F0B41-CB5F-4FD5-8D04-CDD500D1B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2BE586-223A-4C0F-8128-3C0F2BFF1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EAD91-D980-455D-98AD-CBB7E2DAD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F471D45-19E6-41D8-AADC-E0ED7A0EB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599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4A6C38-F7C3-4E2C-87C4-FC18F0C87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E871A2-3FEC-48DF-BB8E-7BBBCC8EF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3D66C6-9E4B-4C7D-A9D6-837D39235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96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08698D-803F-4519-A59C-FF9B60ADA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44002-3204-432A-B198-40A2F106C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E7C34D-B0F4-45CA-B51F-32EF2CF9FC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29D0BEE-3CEC-4273-9E90-A552D14F4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93F5B8-6C3E-46E0-A697-A82E7D3E8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F14E9D-4E8C-493C-BC2D-6ABC04E44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50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45C86-C2CA-47A2-BDD3-12055FF07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EBF2BD-7F0E-44D1-8357-69327EC6EB9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54D46D-A8B5-41B7-9031-F633D23C5F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D943CC-B448-4786-86B6-9C562AF3E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85FCF6-C33E-4CB6-812C-84A387D9A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EB2784-A4B7-4685-9B90-8F125180E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868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D69B9A-57E0-42F5-826A-636EC8468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BB5B12-4DF2-4236-A4F3-D49D37B8C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E29C5-7DEC-4340-BCB3-FF78C44ABF6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01176-5D79-49AD-ADDE-DC71E7EC1DC5}" type="datetimeFigureOut">
              <a:rPr lang="en-US" smtClean="0"/>
              <a:t>5/9/2021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04E5E5-24E6-48F3-96EC-A51132E74F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9FFA1-3DC9-4746-A41C-10DDB76E0F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D509E6-AD24-40CB-83C3-B286E2FC27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001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8C850-6242-456C-B393-63CD6514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8" y="-523557"/>
            <a:ext cx="9144000" cy="2387600"/>
          </a:xfrm>
        </p:spPr>
        <p:txBody>
          <a:bodyPr/>
          <a:lstStyle/>
          <a:p>
            <a:r>
              <a:rPr lang="en-US" dirty="0"/>
              <a:t>Support Vector Machines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BB33E3-E36E-45E0-A44B-160AC6470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55" y="2239930"/>
            <a:ext cx="10803987" cy="415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3095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Soft Margin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105" y="1519312"/>
            <a:ext cx="10515600" cy="172329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Two types of misclassifications are tolerated by SVM under soft margin:</a:t>
            </a:r>
          </a:p>
          <a:p>
            <a:pPr algn="l">
              <a:buFont typeface="+mj-lt"/>
              <a:buAutoNum type="arabicPeriod"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The dot is on the wrong side of the decision boundary but on the correct side/ on the margin (shown in left)</a:t>
            </a:r>
          </a:p>
          <a:p>
            <a:pPr algn="l">
              <a:buFont typeface="+mj-lt"/>
              <a:buAutoNum type="arabicPeriod"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The dot is on the wrong side of the decision boundary and on the wrong side of the margin (shown in right)</a:t>
            </a:r>
            <a:br>
              <a:rPr lang="en-US" sz="2500" b="0" i="0" dirty="0">
                <a:effectLst/>
                <a:latin typeface="medium-content-sans-serif-font"/>
              </a:rPr>
            </a:br>
            <a:endParaRPr lang="en-US" sz="2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A23ACD-298A-405D-8146-2CF8A5106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580229"/>
            <a:ext cx="11541367" cy="325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8451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Soft Margin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105" y="1519312"/>
            <a:ext cx="10515600" cy="1723292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Two types of misclassifications are tolerated by SVM under soft margin:</a:t>
            </a:r>
          </a:p>
          <a:p>
            <a:pPr algn="l">
              <a:buFont typeface="+mj-lt"/>
              <a:buAutoNum type="arabicPeriod"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The dot is on the wrong side of the decision boundary but on the correct side/ on the margin (shown in left)</a:t>
            </a:r>
          </a:p>
          <a:p>
            <a:pPr algn="l">
              <a:buFont typeface="+mj-lt"/>
              <a:buAutoNum type="arabicPeriod"/>
            </a:pP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The dot is on the wrong side of the decision boundary and on the wrong side of the margin (shown in right)</a:t>
            </a:r>
            <a:br>
              <a:rPr lang="en-US" sz="2500" b="0" i="0" dirty="0">
                <a:effectLst/>
                <a:latin typeface="medium-content-sans-serif-font"/>
              </a:rPr>
            </a:br>
            <a:endParaRPr lang="en-US" sz="2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2A23ACD-298A-405D-8146-2CF8A5106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3580229"/>
            <a:ext cx="11541367" cy="3250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626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Soft Margin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9105" y="1519311"/>
            <a:ext cx="10515600" cy="5190977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3100" b="0" i="0" dirty="0">
                <a:effectLst/>
                <a:latin typeface="medium-content-sans-serif-font"/>
              </a:rPr>
              <a:t>Applying Soft Margin, SVM tolerates a few dots to get misclassified and tries to balance the trade-off between finding a line that maximizes the margin and minimizes the misclassification.</a:t>
            </a:r>
          </a:p>
          <a:p>
            <a:pPr marL="0" indent="0" algn="l">
              <a:buNone/>
            </a:pPr>
            <a:r>
              <a:rPr lang="en-US" sz="3100" b="0" i="0" dirty="0">
                <a:effectLst/>
                <a:latin typeface="medium-content-sans-serif-font"/>
              </a:rPr>
              <a:t>How much tolerance(soft) we want to give when finding the decision boundary is an important hyper-parameter for the SVM (both linear and nonlinear solutions). </a:t>
            </a:r>
          </a:p>
          <a:p>
            <a:pPr marL="0" indent="0" algn="l">
              <a:buNone/>
            </a:pPr>
            <a:r>
              <a:rPr lang="en-US" sz="3100" b="0" i="0" dirty="0">
                <a:effectLst/>
                <a:latin typeface="medium-content-sans-serif-font"/>
              </a:rPr>
              <a:t>In </a:t>
            </a:r>
            <a:r>
              <a:rPr lang="en-US" sz="3100" b="0" i="0" dirty="0" err="1">
                <a:effectLst/>
                <a:latin typeface="medium-content-sans-serif-font"/>
              </a:rPr>
              <a:t>Sklearn</a:t>
            </a:r>
            <a:r>
              <a:rPr lang="en-US" sz="3100" b="0" i="0" dirty="0">
                <a:effectLst/>
                <a:latin typeface="medium-content-sans-serif-font"/>
              </a:rPr>
              <a:t>, it is represented as the penalty term — ‘C’. The bigger the C, the more penalty SVM gets when it makes misclassification. Therefore, the narrower the margin is and fewer support vectors the decision boundary will depend on.</a:t>
            </a:r>
            <a:br>
              <a:rPr lang="en-US" sz="3100" b="0" i="0" dirty="0">
                <a:effectLst/>
                <a:latin typeface="medium-content-sans-serif-font"/>
              </a:rPr>
            </a:br>
            <a:endParaRPr lang="en-US" sz="3100" dirty="0"/>
          </a:p>
        </p:txBody>
      </p:sp>
    </p:spTree>
    <p:extLst>
      <p:ext uri="{BB962C8B-B14F-4D97-AF65-F5344CB8AC3E}">
        <p14:creationId xmlns:p14="http://schemas.microsoft.com/office/powerpoint/2010/main" val="12928379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6412124-0E85-422F-B7CC-42C3CFA4EE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775" y="759655"/>
            <a:ext cx="11258550" cy="564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006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Kernel Trick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293" y="1429154"/>
            <a:ext cx="10515600" cy="2588455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dirty="0"/>
              <a:t>What Kernel Trick does is it utilizes existing features, applies some transformations, and creates new features. Those new features are the key for SVM to find the nonlinear decision boundary.</a:t>
            </a:r>
          </a:p>
          <a:p>
            <a:pPr marL="0" indent="0" algn="l">
              <a:buNone/>
            </a:pPr>
            <a:r>
              <a:rPr lang="en-US" sz="2500" dirty="0"/>
              <a:t>In </a:t>
            </a:r>
            <a:r>
              <a:rPr lang="en-US" sz="2500" dirty="0" err="1"/>
              <a:t>Sklearn</a:t>
            </a:r>
            <a:r>
              <a:rPr lang="en-US" sz="2500" dirty="0"/>
              <a:t> — </a:t>
            </a:r>
            <a:r>
              <a:rPr lang="en-US" sz="2500" dirty="0" err="1"/>
              <a:t>svm.SVC</a:t>
            </a:r>
            <a:r>
              <a:rPr lang="en-US" sz="2500" dirty="0"/>
              <a:t>(), we can choose ‘linear’, ‘poly’, ‘</a:t>
            </a:r>
            <a:r>
              <a:rPr lang="en-US" sz="2500" dirty="0" err="1"/>
              <a:t>rbf</a:t>
            </a:r>
            <a:r>
              <a:rPr lang="en-US" sz="2500" dirty="0"/>
              <a:t>’, ‘sigmoid’, ‘precomputed’ or a callable as our kernel/transformation. I will give examples of the two most popular kernels — Polynomial and Radial Basis Function(RBF).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9FBEC2-E843-4502-9541-4B404E8C4A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60" y="3756074"/>
            <a:ext cx="11622308" cy="310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80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Polynomial Kernel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293" y="1429154"/>
            <a:ext cx="10515600" cy="990489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dirty="0"/>
              <a:t>Think of the polynomial kernel as a transformer/processor to generate new features by applying the polynomial combination of all the existing features.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89789-64D1-4F5B-AE03-89A8AD5E3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30" y="2419643"/>
            <a:ext cx="10950526" cy="423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77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Polynomial Kernel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293" y="1429154"/>
            <a:ext cx="4793565" cy="4845037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dirty="0"/>
              <a:t>Existing Feature: X = </a:t>
            </a:r>
            <a:r>
              <a:rPr lang="en-US" sz="2500" dirty="0" err="1"/>
              <a:t>np.array</a:t>
            </a:r>
            <a:r>
              <a:rPr lang="en-US" sz="2500" dirty="0"/>
              <a:t>([-2,-1,0, 1,2])</a:t>
            </a:r>
          </a:p>
          <a:p>
            <a:pPr marL="0" indent="0" algn="l">
              <a:buNone/>
            </a:pPr>
            <a:r>
              <a:rPr lang="en-US" sz="2500" dirty="0"/>
              <a:t>Label: Y = </a:t>
            </a:r>
            <a:r>
              <a:rPr lang="en-US" sz="2500" dirty="0" err="1"/>
              <a:t>np.array</a:t>
            </a:r>
            <a:r>
              <a:rPr lang="en-US" sz="2500" dirty="0"/>
              <a:t>([1,1,0,1,1])</a:t>
            </a:r>
          </a:p>
          <a:p>
            <a:pPr marL="0" indent="0" algn="l">
              <a:buNone/>
            </a:pPr>
            <a:r>
              <a:rPr lang="en-US" sz="2500" dirty="0"/>
              <a:t>it’s impossible for us to find a line to separate the yellow (1)and purple (0) dots (shown on the left).</a:t>
            </a:r>
          </a:p>
          <a:p>
            <a:pPr marL="0" indent="0" algn="l">
              <a:buNone/>
            </a:pPr>
            <a:r>
              <a:rPr lang="en-US" sz="2500" dirty="0"/>
              <a:t>But, if we apply transformation X² to get:</a:t>
            </a:r>
          </a:p>
          <a:p>
            <a:pPr marL="0" indent="0" algn="l">
              <a:buNone/>
            </a:pPr>
            <a:r>
              <a:rPr lang="en-US" sz="2500" dirty="0"/>
              <a:t>New Feature: X = </a:t>
            </a:r>
            <a:r>
              <a:rPr lang="en-US" sz="2500" dirty="0" err="1"/>
              <a:t>np.array</a:t>
            </a:r>
            <a:r>
              <a:rPr lang="en-US" sz="2500" dirty="0"/>
              <a:t>([4,1,0, 1,4])</a:t>
            </a:r>
          </a:p>
          <a:p>
            <a:pPr marL="0" indent="0" algn="l">
              <a:buNone/>
            </a:pPr>
            <a:r>
              <a:rPr lang="en-US" sz="2500" dirty="0"/>
              <a:t>By combing the existing and new feature, we can certainly draw a line to separate the yellow purple dots (shown on the right).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89789-64D1-4F5B-AE03-89A8AD5E3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8768" y="773723"/>
            <a:ext cx="5936567" cy="588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71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RBF Kernel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293" y="1429154"/>
            <a:ext cx="10515600" cy="179234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500" dirty="0"/>
              <a:t>Think of the Radial Basis Function kernel as a transformer/processor to generate new features by measuring the distance between all other dots to a specific dot/dots — centers. </a:t>
            </a:r>
          </a:p>
          <a:p>
            <a:pPr marL="0" indent="0" algn="l">
              <a:buNone/>
            </a:pPr>
            <a:r>
              <a:rPr lang="en-US" sz="2500" dirty="0"/>
              <a:t>The most popular/basic RBF kernel is the Gaussian Radial Basis Function: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817B2-0D09-41A0-839A-B1CB4F81E0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585" y="3060596"/>
            <a:ext cx="8000268" cy="115180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280650-EE3D-4DB1-B6AF-2190C5C96399}"/>
              </a:ext>
            </a:extLst>
          </p:cNvPr>
          <p:cNvSpPr txBox="1"/>
          <p:nvPr/>
        </p:nvSpPr>
        <p:spPr>
          <a:xfrm>
            <a:off x="838200" y="4658980"/>
            <a:ext cx="10515599" cy="12464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b="1" i="0" dirty="0">
                <a:solidFill>
                  <a:srgbClr val="292929"/>
                </a:solidFill>
                <a:effectLst/>
                <a:latin typeface="charter"/>
              </a:rPr>
              <a:t>gamma (γ)</a:t>
            </a: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 controls the influence of new features — </a:t>
            </a:r>
            <a:r>
              <a:rPr lang="en-US" sz="2500" b="1" i="0" dirty="0">
                <a:solidFill>
                  <a:srgbClr val="292929"/>
                </a:solidFill>
                <a:effectLst/>
                <a:latin typeface="charter"/>
              </a:rPr>
              <a:t>Φ(x, center)</a:t>
            </a:r>
            <a:r>
              <a:rPr lang="en-US" sz="2500" b="0" i="0" dirty="0">
                <a:solidFill>
                  <a:srgbClr val="292929"/>
                </a:solidFill>
                <a:effectLst/>
                <a:latin typeface="charter"/>
              </a:rPr>
              <a:t> on the decision boundary. The higher the gamma, the more influence of the features will have on the decision boundary, more wiggling the boundary will be.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86437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RBF Kernel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3CED8C-6EA7-4187-94CD-466DE16C96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70" y="1589649"/>
            <a:ext cx="11501512" cy="476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526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292929"/>
                </a:solidFill>
                <a:latin typeface="sohne"/>
              </a:rPr>
              <a:t>RBF Kernel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CE9290-BC67-4F2E-BB40-5F77DA8006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8615" y="1392702"/>
            <a:ext cx="12058357" cy="510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91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B1B71DD-1653-474E-BA43-333120E3A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09" y="0"/>
            <a:ext cx="11830929" cy="67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380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B9E7F-C75C-43F5-BB7E-1AEF2D05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08F1C-63E9-4712-8A97-7A7BED800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5456"/>
            <a:ext cx="10515600" cy="5426271"/>
          </a:xfrm>
        </p:spPr>
        <p:txBody>
          <a:bodyPr>
            <a:noAutofit/>
          </a:bodyPr>
          <a:lstStyle/>
          <a:p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Support Vector Machine is responsible for finding the decision boundary to separate different classes and maximize the margin.</a:t>
            </a:r>
          </a:p>
          <a:p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Margins</a:t>
            </a:r>
            <a:r>
              <a:rPr lang="en-US" sz="3000" b="1" i="0" dirty="0">
                <a:solidFill>
                  <a:srgbClr val="292929"/>
                </a:solidFill>
                <a:effectLst/>
                <a:latin typeface="charter"/>
              </a:rPr>
              <a:t> </a:t>
            </a:r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are the (perpendicular) distances between the line and those dots closest to the line.</a:t>
            </a:r>
          </a:p>
          <a:p>
            <a:pPr algn="l"/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Obviously, infinite lines exist to separate the red and green dots</a:t>
            </a:r>
          </a:p>
          <a:p>
            <a:pPr algn="l"/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SVM needs to find the optimal line with the constraint of correctly classifying either class:</a:t>
            </a:r>
          </a:p>
          <a:p>
            <a:pPr lvl="1"/>
            <a:r>
              <a:rPr lang="en-US" sz="3000" b="0" i="0" u="sng" dirty="0">
                <a:solidFill>
                  <a:srgbClr val="292929"/>
                </a:solidFill>
                <a:effectLst/>
                <a:latin typeface="charter"/>
              </a:rPr>
              <a:t>Follow the constraint:</a:t>
            </a:r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 only look into the separate hyperplanes (e.g. separate lines), hyperplanes that classify classes correctly</a:t>
            </a:r>
          </a:p>
          <a:p>
            <a:pPr lvl="1"/>
            <a:r>
              <a:rPr lang="en-US" sz="3000" b="0" i="0" u="sng" dirty="0">
                <a:solidFill>
                  <a:srgbClr val="292929"/>
                </a:solidFill>
                <a:effectLst/>
                <a:latin typeface="charter"/>
              </a:rPr>
              <a:t>Conduct optimization:</a:t>
            </a:r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 pick up the one that maximizes the </a:t>
            </a:r>
            <a:r>
              <a:rPr lang="en-US" sz="3000" b="1" i="0" dirty="0">
                <a:solidFill>
                  <a:srgbClr val="292929"/>
                </a:solidFill>
                <a:effectLst/>
                <a:latin typeface="charter"/>
              </a:rPr>
              <a:t>margin</a:t>
            </a:r>
            <a:endParaRPr lang="en-US" sz="3000" b="0" i="0" dirty="0">
              <a:solidFill>
                <a:srgbClr val="292929"/>
              </a:solidFill>
              <a:effectLst/>
              <a:latin typeface="charter"/>
            </a:endParaRPr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26808877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9E4B3E-5EB9-47DE-9745-FD7FC2A8C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520505"/>
            <a:ext cx="11182350" cy="633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3200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B9E7F-C75C-43F5-BB7E-1AEF2D05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Hyperplane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0752A75-13AC-43C9-B478-E2579EC88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503" y="1501088"/>
            <a:ext cx="8330271" cy="143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6936A73C-E530-4EBC-A81D-20620D3D8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234" y="2770164"/>
            <a:ext cx="4452351" cy="1246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EDB4FD8F-71C6-476D-B34A-F05F66DD6C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449" y="4016252"/>
            <a:ext cx="3439918" cy="12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3E574201-C25C-4928-A80D-77A8BA599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819" y="5285329"/>
            <a:ext cx="3925179" cy="12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912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B9E7F-C75C-43F5-BB7E-1AEF2D05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Separating Hyperplane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08F1C-63E9-4712-8A97-7A7BED800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51829"/>
            <a:ext cx="10515600" cy="1819839"/>
          </a:xfrm>
        </p:spPr>
        <p:txBody>
          <a:bodyPr>
            <a:noAutofit/>
          </a:bodyPr>
          <a:lstStyle/>
          <a:p>
            <a:r>
              <a:rPr lang="en-US" sz="3000" dirty="0"/>
              <a:t>Assuming the label y is either 1 (for green) or -1 (for red), all those three lines below are separating hyperplanes. Because they all share the same property — above the line, is green; below the line, is red.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BC43E9-32C9-48C9-9A71-C71137B3C6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583" r="18822"/>
          <a:stretch/>
        </p:blipFill>
        <p:spPr>
          <a:xfrm>
            <a:off x="107852" y="3551555"/>
            <a:ext cx="5988148" cy="3124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09BCBB-791F-4B90-9C09-B1CCF455B5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78" r="19283"/>
          <a:stretch/>
        </p:blipFill>
        <p:spPr>
          <a:xfrm>
            <a:off x="5739618" y="3551555"/>
            <a:ext cx="6344530" cy="149249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8B080F2D-6512-4363-B514-9DD5AAD45F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5" r="26864"/>
          <a:stretch/>
        </p:blipFill>
        <p:spPr bwMode="auto">
          <a:xfrm>
            <a:off x="6654017" y="5532536"/>
            <a:ext cx="4178105" cy="114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46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B9E7F-C75C-43F5-BB7E-1AEF2D05D1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Margin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408F1C-63E9-4712-8A97-7A7BED800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6606"/>
            <a:ext cx="10515600" cy="1819839"/>
          </a:xfrm>
        </p:spPr>
        <p:txBody>
          <a:bodyPr>
            <a:noAutofit/>
          </a:bodyPr>
          <a:lstStyle/>
          <a:p>
            <a:r>
              <a:rPr lang="en-US" sz="3000" dirty="0"/>
              <a:t>Let’s say we have a hyperplane — line X</a:t>
            </a:r>
          </a:p>
          <a:p>
            <a:r>
              <a:rPr lang="en-US" sz="3000" dirty="0"/>
              <a:t>Calculate the perpendicular distance from all those 40 dots to line X, it will be 40 different distances</a:t>
            </a:r>
          </a:p>
          <a:p>
            <a:r>
              <a:rPr lang="en-US" sz="3000" dirty="0"/>
              <a:t>Out of the 40, the smallest distance, that’s our margin!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7E8865-E9A5-4895-9FF8-BA3F568A6E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850" r="19899"/>
          <a:stretch/>
        </p:blipFill>
        <p:spPr>
          <a:xfrm>
            <a:off x="2944837" y="3677356"/>
            <a:ext cx="6302325" cy="318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3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92929"/>
                </a:solidFill>
                <a:effectLst/>
                <a:latin typeface="sohne"/>
              </a:rPr>
              <a:t>SVM in linear non-separable cases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1332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reality, datasets are probably never linearly separable, so the condition of 100% correctly classified by a hyperplane will never be met.</a:t>
            </a:r>
          </a:p>
          <a:p>
            <a:r>
              <a:rPr lang="en-US" b="0" i="0" dirty="0">
                <a:solidFill>
                  <a:srgbClr val="292929"/>
                </a:solidFill>
                <a:effectLst/>
                <a:latin typeface="charter"/>
              </a:rPr>
              <a:t>SVM address non-linearly separable cases by introducing two concepts: </a:t>
            </a:r>
            <a:r>
              <a:rPr lang="en-US" b="1" i="0" dirty="0">
                <a:solidFill>
                  <a:srgbClr val="292929"/>
                </a:solidFill>
                <a:effectLst/>
                <a:latin typeface="charter"/>
              </a:rPr>
              <a:t>Soft Margin </a:t>
            </a:r>
            <a:r>
              <a:rPr lang="en-US" b="0" i="0" dirty="0">
                <a:solidFill>
                  <a:srgbClr val="292929"/>
                </a:solidFill>
                <a:effectLst/>
                <a:latin typeface="charter"/>
              </a:rPr>
              <a:t>and </a:t>
            </a:r>
            <a:r>
              <a:rPr lang="en-US" b="1" i="0" dirty="0">
                <a:solidFill>
                  <a:srgbClr val="292929"/>
                </a:solidFill>
                <a:effectLst/>
                <a:latin typeface="charter"/>
              </a:rPr>
              <a:t>Kernel Tricks.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93847-A39F-4A9C-9FA9-86C20382E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19" y="3770142"/>
            <a:ext cx="11507372" cy="293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59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9C732-6595-4B1C-A3A0-E2EB3CFEF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92929"/>
                </a:solidFill>
                <a:effectLst/>
                <a:latin typeface="sohne"/>
              </a:rPr>
              <a:t>SVM in linear non-separable cases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C89CE-52FB-49A7-BDB3-08343B48FF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89772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3000" b="1" i="0" dirty="0">
                <a:solidFill>
                  <a:srgbClr val="292929"/>
                </a:solidFill>
                <a:effectLst/>
                <a:latin typeface="charter"/>
              </a:rPr>
              <a:t>Soft Margin: </a:t>
            </a:r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try to find a line to separate, but tolerate one or few misclassified dots (e.g. the dots circled in red)</a:t>
            </a:r>
          </a:p>
          <a:p>
            <a:pPr>
              <a:buFont typeface="+mj-lt"/>
              <a:buAutoNum type="arabicPeriod"/>
            </a:pPr>
            <a:r>
              <a:rPr lang="en-US" sz="3000" b="1" i="0" dirty="0">
                <a:solidFill>
                  <a:srgbClr val="292929"/>
                </a:solidFill>
                <a:effectLst/>
                <a:latin typeface="charter"/>
              </a:rPr>
              <a:t>Kernel Trick: </a:t>
            </a:r>
            <a:r>
              <a:rPr lang="en-US" sz="3000" b="0" i="0" dirty="0">
                <a:solidFill>
                  <a:srgbClr val="292929"/>
                </a:solidFill>
                <a:effectLst/>
                <a:latin typeface="charter"/>
              </a:rPr>
              <a:t>try to find a non-linear decision boundary</a:t>
            </a:r>
            <a:br>
              <a:rPr lang="en-US" sz="3000" b="0" i="0" dirty="0">
                <a:effectLst/>
                <a:latin typeface="medium-content-sans-serif-font"/>
              </a:rPr>
            </a:br>
            <a:endParaRPr lang="en-US" sz="3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93847-A39F-4A9C-9FA9-86C20382E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219" y="3770142"/>
            <a:ext cx="11507372" cy="2935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304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</TotalTime>
  <Words>846</Words>
  <Application>Microsoft Office PowerPoint</Application>
  <PresentationFormat>Widescreen</PresentationFormat>
  <Paragraphs>51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charter</vt:lpstr>
      <vt:lpstr>medium-content-sans-serif-font</vt:lpstr>
      <vt:lpstr>sohne</vt:lpstr>
      <vt:lpstr>Office Theme</vt:lpstr>
      <vt:lpstr>Support Vector Machines</vt:lpstr>
      <vt:lpstr>PowerPoint Presentation</vt:lpstr>
      <vt:lpstr>Definition</vt:lpstr>
      <vt:lpstr>PowerPoint Presentation</vt:lpstr>
      <vt:lpstr>Hyperplane</vt:lpstr>
      <vt:lpstr>Separating Hyperplane</vt:lpstr>
      <vt:lpstr>Margin</vt:lpstr>
      <vt:lpstr>SVM in linear non-separable cases</vt:lpstr>
      <vt:lpstr>SVM in linear non-separable cases</vt:lpstr>
      <vt:lpstr>Soft Margin</vt:lpstr>
      <vt:lpstr>Soft Margin</vt:lpstr>
      <vt:lpstr>Soft Margin</vt:lpstr>
      <vt:lpstr>PowerPoint Presentation</vt:lpstr>
      <vt:lpstr>Kernel Trick</vt:lpstr>
      <vt:lpstr>Polynomial Kernel</vt:lpstr>
      <vt:lpstr>Polynomial Kernel</vt:lpstr>
      <vt:lpstr>RBF Kernel</vt:lpstr>
      <vt:lpstr>RBF Kernel</vt:lpstr>
      <vt:lpstr>RBF Kernel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Tariq Mahmood / Associate Professor and Program Coordinator MS (CS) and MS (DS) Programs</dc:creator>
  <cp:lastModifiedBy>Dr. Tariq Mahmood / Professor and Program Coordinator MS (CS) and MS (DS) Programs</cp:lastModifiedBy>
  <cp:revision>62</cp:revision>
  <dcterms:created xsi:type="dcterms:W3CDTF">2021-03-28T17:30:39Z</dcterms:created>
  <dcterms:modified xsi:type="dcterms:W3CDTF">2021-05-10T03:35:00Z</dcterms:modified>
</cp:coreProperties>
</file>